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0" r:id="rId2"/>
    <p:sldId id="299" r:id="rId3"/>
    <p:sldId id="286" r:id="rId4"/>
    <p:sldId id="301" r:id="rId5"/>
    <p:sldId id="281" r:id="rId6"/>
    <p:sldId id="280" r:id="rId7"/>
    <p:sldId id="283" r:id="rId8"/>
    <p:sldId id="284" r:id="rId9"/>
    <p:sldId id="289" r:id="rId10"/>
    <p:sldId id="277" r:id="rId11"/>
    <p:sldId id="287" r:id="rId12"/>
    <p:sldId id="288" r:id="rId13"/>
    <p:sldId id="290" r:id="rId14"/>
    <p:sldId id="291" r:id="rId15"/>
    <p:sldId id="292" r:id="rId16"/>
    <p:sldId id="293" r:id="rId17"/>
    <p:sldId id="302" r:id="rId18"/>
    <p:sldId id="295" r:id="rId19"/>
    <p:sldId id="296" r:id="rId20"/>
    <p:sldId id="303" r:id="rId21"/>
    <p:sldId id="298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B704EDA-9C8E-124B-9239-556FF789D87C}">
          <p14:sldIdLst>
            <p14:sldId id="300"/>
            <p14:sldId id="299"/>
          </p14:sldIdLst>
        </p14:section>
        <p14:section name="Intro" id="{3B02DA2C-2CBA-2B40-A279-2F06DFF82671}">
          <p14:sldIdLst>
            <p14:sldId id="286"/>
            <p14:sldId id="301"/>
          </p14:sldIdLst>
        </p14:section>
        <p14:section name="1" id="{E13751B2-63EA-C24F-90E4-111569A3106D}">
          <p14:sldIdLst>
            <p14:sldId id="281"/>
            <p14:sldId id="280"/>
            <p14:sldId id="283"/>
            <p14:sldId id="284"/>
            <p14:sldId id="289"/>
          </p14:sldIdLst>
        </p14:section>
        <p14:section name="2" id="{3CBFE56A-6BAC-DF43-A4D3-95BAAC3321E0}">
          <p14:sldIdLst>
            <p14:sldId id="277"/>
            <p14:sldId id="287"/>
            <p14:sldId id="288"/>
          </p14:sldIdLst>
        </p14:section>
        <p14:section name="3" id="{F60FB059-90CF-9C46-A9BD-50EED4662448}">
          <p14:sldIdLst>
            <p14:sldId id="290"/>
            <p14:sldId id="291"/>
            <p14:sldId id="292"/>
            <p14:sldId id="293"/>
          </p14:sldIdLst>
        </p14:section>
        <p14:section name="4" id="{92531D12-3965-CF41-8B57-3E7A23478838}">
          <p14:sldIdLst>
            <p14:sldId id="302"/>
            <p14:sldId id="295"/>
            <p14:sldId id="296"/>
          </p14:sldIdLst>
        </p14:section>
        <p14:section name="5" id="{A4073D48-6846-CA4B-AFA2-29CB107232D2}">
          <p14:sldIdLst>
            <p14:sldId id="303"/>
            <p14:sldId id="298"/>
            <p14:sldId id="304"/>
          </p14:sldIdLst>
        </p14:section>
        <p14:section name="6" id="{A618A2D5-4D2B-8F4E-89BE-7F6B51338185}">
          <p14:sldIdLst>
            <p14:sldId id="305"/>
            <p14:sldId id="306"/>
          </p14:sldIdLst>
        </p14:section>
        <p14:section name="7" id="{92C61844-BABD-FF45-ABAD-D22972753CDD}">
          <p14:sldIdLst>
            <p14:sldId id="307"/>
            <p14:sldId id="308"/>
          </p14:sldIdLst>
        </p14:section>
        <p14:section name="8" id="{6393EF02-E0F1-A84E-8AF8-34432A840E53}">
          <p14:sldIdLst>
            <p14:sldId id="309"/>
            <p14:sldId id="310"/>
          </p14:sldIdLst>
        </p14:section>
        <p14:section name="9" id="{21BF8E03-34CB-2341-89A6-D53A06441C95}">
          <p14:sldIdLst>
            <p14:sldId id="311"/>
            <p14:sldId id="312"/>
            <p14:sldId id="313"/>
          </p14:sldIdLst>
        </p14:section>
        <p14:section name="Übersicht" id="{8906A66F-9EE0-074D-ADA5-F90293FBB03A}">
          <p14:sldIdLst>
            <p14:sldId id="314"/>
          </p14:sldIdLst>
        </p14:section>
        <p14:section name="Schlussseite" id="{B12E80CF-FF5C-E048-B5D5-E0FF23A46A8A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7">
          <p15:clr>
            <a:srgbClr val="A4A3A4"/>
          </p15:clr>
        </p15:guide>
        <p15:guide id="2" orient="horz" pos="3385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2605">
          <p15:clr>
            <a:srgbClr val="A4A3A4"/>
          </p15:clr>
        </p15:guide>
        <p15:guide id="5" pos="2948">
          <p15:clr>
            <a:srgbClr val="A4A3A4"/>
          </p15:clr>
        </p15:guide>
        <p15:guide id="6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A8D4"/>
    <a:srgbClr val="03A8AF"/>
    <a:srgbClr val="444444"/>
    <a:srgbClr val="FFFFFF"/>
    <a:srgbClr val="1C1C1C"/>
    <a:srgbClr val="343434"/>
    <a:srgbClr val="FF0072"/>
    <a:srgbClr val="87878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2" autoAdjust="0"/>
    <p:restoredTop sz="95470" autoAdjust="0"/>
  </p:normalViewPr>
  <p:slideViewPr>
    <p:cSldViewPr showGuides="1">
      <p:cViewPr varScale="1">
        <p:scale>
          <a:sx n="93" d="100"/>
          <a:sy n="93" d="100"/>
        </p:scale>
        <p:origin x="856" y="208"/>
      </p:cViewPr>
      <p:guideLst>
        <p:guide orient="horz" pos="1807"/>
        <p:guide orient="horz" pos="3385"/>
        <p:guide orient="horz" pos="255"/>
        <p:guide orient="horz" pos="2605"/>
        <p:guide pos="294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088B0-E75A-4BCD-8F51-3DC309AE990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196F-5CBE-4D88-A0B9-99CAA04CF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35873"/>
            <a:ext cx="8219261" cy="3809999"/>
          </a:xfrm>
        </p:spPr>
        <p:txBody>
          <a:bodyPr anchor="t"/>
          <a:lstStyle>
            <a:lvl1pPr algn="l">
              <a:lnSpc>
                <a:spcPct val="90000"/>
              </a:lnSpc>
              <a:defRPr sz="54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6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2600908"/>
            <a:ext cx="8208912" cy="1232683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7" name="Inhaltsplatzhalter 2"/>
          <p:cNvSpPr>
            <a:spLocks noGrp="1"/>
          </p:cNvSpPr>
          <p:nvPr>
            <p:ph sz="quarter" idx="26" hasCustomPrompt="1"/>
          </p:nvPr>
        </p:nvSpPr>
        <p:spPr>
          <a:xfrm>
            <a:off x="467544" y="1514927"/>
            <a:ext cx="8208912" cy="4382776"/>
          </a:xfrm>
        </p:spPr>
        <p:txBody>
          <a:bodyPr anchor="t"/>
          <a:lstStyle>
            <a:lvl1pPr marL="0" indent="0">
              <a:buNone/>
              <a:defRPr sz="24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7"/>
            <a:ext cx="8208912" cy="438277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endParaRPr lang="en-US" u="sng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332656"/>
            <a:ext cx="5187234" cy="27831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baseline="0">
                <a:solidFill>
                  <a:srgbClr val="1C1C1C"/>
                </a:solidFill>
              </a:defRPr>
            </a:lvl1pPr>
          </a:lstStyle>
          <a:p>
            <a:pPr lvl="0"/>
            <a:r>
              <a:rPr lang="de-DE" dirty="0"/>
              <a:t>1 |  SPACE FOR THE SLIDE TITLE –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ei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325822"/>
            <a:ext cx="5233094" cy="27268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777777"/>
                </a:solidFill>
              </a:defRPr>
            </a:lvl1pPr>
          </a:lstStyle>
          <a:p>
            <a:pPr lvl="0"/>
            <a:r>
              <a:rPr lang="en-US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205368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/>
          <p:cNvCxnSpPr/>
          <p:nvPr userDrawn="1"/>
        </p:nvCxnSpPr>
        <p:spPr>
          <a:xfrm>
            <a:off x="444370" y="6309320"/>
            <a:ext cx="8255260" cy="0"/>
          </a:xfrm>
          <a:prstGeom prst="line">
            <a:avLst/>
          </a:prstGeom>
          <a:ln>
            <a:solidFill>
              <a:srgbClr val="35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457200" y="403861"/>
            <a:ext cx="8229600" cy="1013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49542" y="6345324"/>
            <a:ext cx="8244916" cy="2520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rgbClr val="77777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0" r:id="rId3"/>
    <p:sldLayoutId id="2147483662" r:id="rId4"/>
    <p:sldLayoutId id="2147483664" r:id="rId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Calibri"/>
          <a:ea typeface="+mn-ea"/>
          <a:cs typeface="Calibri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Calibri"/>
          <a:ea typeface="+mn-ea"/>
          <a:cs typeface="Calibri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088740"/>
            <a:ext cx="1306045" cy="9634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</a:t>
            </a:r>
            <a:br>
              <a:rPr lang="en-US" dirty="0"/>
            </a:br>
            <a:r>
              <a:rPr lang="en-US" dirty="0"/>
              <a:t>Systems </a:t>
            </a:r>
            <a:br>
              <a:rPr lang="en-US" dirty="0"/>
            </a:br>
            <a:r>
              <a:rPr lang="en-US" dirty="0"/>
              <a:t>Architecture: </a:t>
            </a:r>
            <a:br>
              <a:rPr lang="en-US" dirty="0"/>
            </a:br>
            <a:r>
              <a:rPr lang="en-US" b="1" dirty="0"/>
              <a:t>ISA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 | Container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= </a:t>
            </a:r>
            <a:r>
              <a:rPr lang="en-US" b="1" dirty="0">
                <a:solidFill>
                  <a:schemeClr val="tx2"/>
                </a:solidFill>
              </a:rPr>
              <a:t>containers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(or VMs, processes …)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2 | Container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Decoupling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Independent …</a:t>
            </a:r>
            <a:br>
              <a:rPr lang="en-US" dirty="0"/>
            </a:br>
            <a:r>
              <a:rPr lang="en-US" dirty="0"/>
              <a:t>– technical decision</a:t>
            </a:r>
            <a:br>
              <a:rPr lang="en-US" dirty="0"/>
            </a:br>
            <a:r>
              <a:rPr lang="en-US" dirty="0"/>
              <a:t>– scalability</a:t>
            </a:r>
            <a:br>
              <a:rPr lang="en-US" dirty="0"/>
            </a:br>
            <a:r>
              <a:rPr lang="en-US" dirty="0"/>
              <a:t>– deployment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2 | Container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dirty="0">
                <a:solidFill>
                  <a:srgbClr val="1C1C1C"/>
                </a:solidFill>
              </a:rPr>
              <a:t>Process,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Container,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VM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1" y="1085273"/>
            <a:ext cx="5746875" cy="33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 | </a:t>
            </a:r>
            <a:r>
              <a:rPr lang="de-DE" dirty="0" err="1"/>
              <a:t>Macro</a:t>
            </a:r>
            <a:r>
              <a:rPr lang="de-DE" dirty="0"/>
              <a:t> / </a:t>
            </a:r>
            <a:r>
              <a:rPr lang="de-DE" dirty="0" err="1"/>
              <a:t>Micro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6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for all modules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</a:t>
            </a:r>
            <a:r>
              <a:rPr lang="de-DE" dirty="0" err="1"/>
              <a:t>Macro</a:t>
            </a:r>
            <a:r>
              <a:rPr lang="de-DE" dirty="0"/>
              <a:t> / </a:t>
            </a:r>
            <a:r>
              <a:rPr lang="de-DE" dirty="0" err="1"/>
              <a:t>Micro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Macro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per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</a:t>
            </a:r>
            <a:r>
              <a:rPr lang="de-DE" dirty="0" err="1"/>
              <a:t>Macro</a:t>
            </a:r>
            <a:r>
              <a:rPr lang="de-DE" dirty="0"/>
              <a:t> / Micro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Micro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447225"/>
            <a:ext cx="8479907" cy="46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All modules part of </a:t>
            </a:r>
            <a:r>
              <a:rPr lang="en-US" b="1" dirty="0"/>
              <a:t>one system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Goal: Minimal Macro Architecture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Macro Architecture stable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</a:t>
            </a:r>
            <a:r>
              <a:rPr lang="de-DE" dirty="0" err="1"/>
              <a:t>Macro</a:t>
            </a:r>
            <a:r>
              <a:rPr lang="de-DE" dirty="0"/>
              <a:t> / Micro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 err="1">
                <a:solidFill>
                  <a:srgbClr val="1C1C1C"/>
                </a:solidFill>
              </a:rPr>
              <a:t>Why</a:t>
            </a:r>
            <a:r>
              <a:rPr lang="fr-FR" dirty="0">
                <a:solidFill>
                  <a:srgbClr val="1C1C1C"/>
                </a:solidFill>
              </a:rPr>
              <a:t> Macro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Architecture?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8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Integrate</a:t>
            </a:r>
            <a:r>
              <a:rPr lang="en-US" dirty="0"/>
              <a:t> modules to become a system</a:t>
            </a:r>
            <a:br>
              <a:rPr lang="en-US" dirty="0"/>
            </a:br>
            <a:r>
              <a:rPr lang="en-US" dirty="0"/>
              <a:t>Synchronous, asynchronous, or UI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Limit options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Just one: not enough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467544" y="2556357"/>
            <a:ext cx="8208912" cy="1232683"/>
          </a:xfrm>
          <a:solidFill>
            <a:srgbClr val="FFFFFF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rgbClr val="1C1C1C"/>
                </a:solidFill>
              </a:rPr>
              <a:t>Principles of </a:t>
            </a:r>
            <a:r>
              <a:rPr lang="en-US" dirty="0" err="1">
                <a:solidFill>
                  <a:srgbClr val="1C1C1C"/>
                </a:solidFill>
              </a:rPr>
              <a:t>Microservices</a:t>
            </a:r>
            <a:endParaRPr lang="de-DE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2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Communication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Technical implementation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REST, messaging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authentication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Authorization in each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</a:t>
            </a:r>
            <a:br>
              <a:rPr lang="en-US" dirty="0"/>
            </a:br>
            <a:r>
              <a:rPr lang="en-US" dirty="0"/>
              <a:t>      Delivery Pipeline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7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Microservices</a:t>
            </a:r>
            <a:r>
              <a:rPr lang="en-US" dirty="0"/>
              <a:t> can only be </a:t>
            </a:r>
            <a:br>
              <a:rPr lang="en-US" dirty="0"/>
            </a:br>
            <a:r>
              <a:rPr lang="en-US" dirty="0"/>
              <a:t>deployed independently …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... if pipelines are independent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Delivery Pipeline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42" y="831868"/>
            <a:ext cx="6685271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1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Configuration,</a:t>
            </a:r>
            <a:br>
              <a:rPr lang="en-US" dirty="0"/>
            </a:br>
            <a:r>
              <a:rPr lang="en-US" dirty="0"/>
              <a:t>log analysis, tracing,</a:t>
            </a:r>
            <a:br>
              <a:rPr lang="en-US" dirty="0"/>
            </a:br>
            <a:r>
              <a:rPr lang="de-DE" dirty="0"/>
              <a:t>m</a:t>
            </a:r>
            <a:r>
              <a:rPr lang="en-US" dirty="0" err="1"/>
              <a:t>onitoring</a:t>
            </a:r>
            <a:r>
              <a:rPr lang="en-US" dirty="0"/>
              <a:t>, deployment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Reduce effort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4" y="-63212"/>
            <a:ext cx="9787905" cy="56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e.g. configuration</a:t>
            </a:r>
            <a:br>
              <a:rPr lang="en-US" dirty="0"/>
            </a:br>
            <a:r>
              <a:rPr lang="en-US" dirty="0"/>
              <a:t>… or log interface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Do not standardize the library!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5" y="-63212"/>
            <a:ext cx="9787905" cy="5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2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0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979712" y="1652803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1 | Modules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1979712" y="2072850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2 | Container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1979712" y="2492897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3 | </a:t>
            </a:r>
            <a:r>
              <a:rPr lang="de-DE" dirty="0" err="1">
                <a:solidFill>
                  <a:srgbClr val="1C1C1C"/>
                </a:solidFill>
              </a:rPr>
              <a:t>Macro</a:t>
            </a:r>
            <a:r>
              <a:rPr lang="de-DE" dirty="0">
                <a:solidFill>
                  <a:srgbClr val="1C1C1C"/>
                </a:solidFill>
              </a:rPr>
              <a:t> / </a:t>
            </a:r>
            <a:r>
              <a:rPr lang="de-DE" dirty="0" err="1">
                <a:solidFill>
                  <a:srgbClr val="1C1C1C"/>
                </a:solidFill>
              </a:rPr>
              <a:t>Micro</a:t>
            </a:r>
            <a:r>
              <a:rPr lang="de-DE" dirty="0">
                <a:solidFill>
                  <a:srgbClr val="1C1C1C"/>
                </a:solidFill>
              </a:rPr>
              <a:t> </a:t>
            </a:r>
            <a:r>
              <a:rPr lang="de-DE" dirty="0" err="1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1979712" y="2912944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4 | Integration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1979712" y="3332991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5 | Communication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4294967295"/>
          </p:nvPr>
        </p:nvSpPr>
        <p:spPr>
          <a:xfrm>
            <a:off x="1979712" y="3753038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6 | Independent Continuous Delivery Pipeline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1979712" y="4173085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7 | Standardized Operations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4294967295"/>
          </p:nvPr>
        </p:nvSpPr>
        <p:spPr>
          <a:xfrm>
            <a:off x="1979712" y="4593132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8 | Standards: Interface only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4294967295"/>
          </p:nvPr>
        </p:nvSpPr>
        <p:spPr>
          <a:xfrm>
            <a:off x="1979712" y="5013176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9 | Resilience</a:t>
            </a:r>
          </a:p>
        </p:txBody>
      </p:sp>
    </p:spTree>
    <p:extLst>
      <p:ext uri="{BB962C8B-B14F-4D97-AF65-F5344CB8AC3E}">
        <p14:creationId xmlns:p14="http://schemas.microsoft.com/office/powerpoint/2010/main" val="247771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other modules fail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78" y="-16809"/>
            <a:ext cx="9627055" cy="55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moved somewhere else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44924"/>
            <a:ext cx="2374900" cy="1562100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744924"/>
            <a:ext cx="2374900" cy="156210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744924"/>
            <a:ext cx="2374900" cy="1562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365104"/>
            <a:ext cx="2374900" cy="156210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4365104"/>
            <a:ext cx="2374900" cy="156210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4365104"/>
            <a:ext cx="2374900" cy="1562100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24744"/>
            <a:ext cx="2374900" cy="1562100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124744"/>
            <a:ext cx="2374900" cy="1562100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24744"/>
            <a:ext cx="2374900" cy="156210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Independent System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sz="quarter" idx="26"/>
          </p:nvPr>
        </p:nvSpPr>
        <p:spPr>
          <a:xfrm>
            <a:off x="3419872" y="1196752"/>
            <a:ext cx="2286000" cy="1463040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Container</a:t>
            </a:r>
          </a:p>
        </p:txBody>
      </p:sp>
      <p:sp>
        <p:nvSpPr>
          <p:cNvPr id="11" name="Rechteck 10"/>
          <p:cNvSpPr/>
          <p:nvPr/>
        </p:nvSpPr>
        <p:spPr>
          <a:xfrm>
            <a:off x="863588" y="1196752"/>
            <a:ext cx="228654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Modules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5976156" y="119675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Macro / Micro Architecture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>
          <a:xfrm>
            <a:off x="5976156" y="281693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Independent Continuous Delivery Pipeline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76156" y="4437112"/>
            <a:ext cx="2286000" cy="1463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Resilience</a:t>
            </a:r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863588" y="2816932"/>
            <a:ext cx="2249996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Integration</a:t>
            </a:r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3419872" y="2816932"/>
            <a:ext cx="2286000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Communication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863588" y="4437112"/>
            <a:ext cx="2249996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Standardized Operations</a:t>
            </a:r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3419872" y="443711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Standards: Interface only</a:t>
            </a:r>
          </a:p>
        </p:txBody>
      </p:sp>
    </p:spTree>
    <p:extLst>
      <p:ext uri="{BB962C8B-B14F-4D97-AF65-F5344CB8AC3E}">
        <p14:creationId xmlns:p14="http://schemas.microsoft.com/office/powerpoint/2010/main" val="230250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55576" y="4365104"/>
            <a:ext cx="2160240" cy="13681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COPYRIGHT</a:t>
            </a:r>
          </a:p>
        </p:txBody>
      </p:sp>
      <p:sp>
        <p:nvSpPr>
          <p:cNvPr id="4" name="Rechteck 3"/>
          <p:cNvSpPr/>
          <p:nvPr/>
        </p:nvSpPr>
        <p:spPr>
          <a:xfrm>
            <a:off x="755576" y="1952837"/>
            <a:ext cx="2160240" cy="21962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/>
          <p:cNvSpPr txBox="1">
            <a:spLocks/>
          </p:cNvSpPr>
          <p:nvPr/>
        </p:nvSpPr>
        <p:spPr>
          <a:xfrm>
            <a:off x="3239852" y="1952837"/>
            <a:ext cx="4968552" cy="16201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This presentation is copyrighted </a:t>
            </a:r>
            <a:br>
              <a:rPr lang="en-US" sz="2400" dirty="0"/>
            </a:br>
            <a:r>
              <a:rPr lang="en-US" sz="2400" dirty="0"/>
              <a:t>under a Creative Commons</a:t>
            </a:r>
            <a:br>
              <a:rPr lang="en-US" sz="2400" dirty="0"/>
            </a:br>
            <a:r>
              <a:rPr lang="en-US" sz="2400" dirty="0"/>
              <a:t>Attribution-</a:t>
            </a:r>
            <a:r>
              <a:rPr lang="en-US" sz="2400" dirty="0" err="1"/>
              <a:t>ShareAlike</a:t>
            </a:r>
            <a:r>
              <a:rPr lang="en-US" sz="2400" dirty="0"/>
              <a:t> 3.0 / </a:t>
            </a:r>
            <a:br>
              <a:rPr lang="en-US" sz="2400" dirty="0"/>
            </a:br>
            <a:r>
              <a:rPr lang="en-US" sz="2400" dirty="0" err="1"/>
              <a:t>Unported</a:t>
            </a:r>
            <a:r>
              <a:rPr lang="en-US" sz="2400" dirty="0"/>
              <a:t> License</a:t>
            </a:r>
          </a:p>
        </p:txBody>
      </p:sp>
      <p:sp>
        <p:nvSpPr>
          <p:cNvPr id="7" name="Textplatzhalter 5"/>
          <p:cNvSpPr txBox="1">
            <a:spLocks/>
          </p:cNvSpPr>
          <p:nvPr/>
        </p:nvSpPr>
        <p:spPr>
          <a:xfrm>
            <a:off x="3239852" y="3753036"/>
            <a:ext cx="5328592" cy="403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u="sng" dirty="0"/>
              <a:t>http://</a:t>
            </a:r>
            <a:r>
              <a:rPr lang="en-US" u="sng" dirty="0" err="1"/>
              <a:t>creativecommons.org</a:t>
            </a:r>
            <a:r>
              <a:rPr lang="en-US" u="sng" dirty="0"/>
              <a:t>/licenses/by-</a:t>
            </a:r>
            <a:r>
              <a:rPr lang="en-US" u="sng" dirty="0" err="1"/>
              <a:t>sa</a:t>
            </a:r>
            <a:r>
              <a:rPr lang="en-US" u="sng" dirty="0"/>
              <a:t>/3.0/</a:t>
            </a:r>
          </a:p>
        </p:txBody>
      </p:sp>
      <p:pic>
        <p:nvPicPr>
          <p:cNvPr id="10" name="Bild 9" descr="innoQ Logo 4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5" y="4833156"/>
            <a:ext cx="968291" cy="36004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3239852" y="4797152"/>
            <a:ext cx="4968552" cy="936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Creator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0882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</a:t>
            </a:r>
            <a:r>
              <a:rPr lang="en-US" dirty="0" err="1"/>
              <a:t>microservices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Self-contained Systems (SCS)</a:t>
            </a:r>
            <a:br>
              <a:rPr lang="en-US" dirty="0"/>
            </a:br>
            <a:r>
              <a:rPr lang="en-US" u="sng" dirty="0"/>
              <a:t>http://</a:t>
            </a:r>
            <a:r>
              <a:rPr lang="en-US" u="sng" dirty="0" err="1"/>
              <a:t>scs-architecture.org</a:t>
            </a:r>
            <a:endParaRPr lang="en-US" u="sng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rgbClr val="878787"/>
                </a:solidFill>
              </a:rPr>
              <a:t>Introduction</a:t>
            </a:r>
            <a:endParaRPr lang="de-DE" dirty="0">
              <a:solidFill>
                <a:srgbClr val="878787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de-DE" dirty="0" err="1">
                <a:solidFill>
                  <a:srgbClr val="1C1C1C"/>
                </a:solidFill>
              </a:rPr>
              <a:t>Why</a:t>
            </a:r>
            <a:r>
              <a:rPr lang="de-DE" dirty="0">
                <a:solidFill>
                  <a:srgbClr val="1C1C1C"/>
                </a:solidFill>
              </a:rPr>
              <a:t> </a:t>
            </a:r>
            <a:r>
              <a:rPr lang="de-DE" b="1" dirty="0">
                <a:solidFill>
                  <a:srgbClr val="1C1C1C"/>
                </a:solidFill>
              </a:rPr>
              <a:t>ISA</a:t>
            </a:r>
            <a:r>
              <a:rPr lang="de-DE" dirty="0">
                <a:solidFill>
                  <a:srgbClr val="1C1C1C"/>
                </a:solidFill>
              </a:rPr>
              <a:t>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624228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40152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08304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04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Modules: Old idea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Modularization for a </a:t>
            </a:r>
            <a:r>
              <a:rPr lang="en-US" b="1" dirty="0"/>
              <a:t>system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Reuse</a:t>
            </a:r>
            <a:r>
              <a:rPr lang="en-US" dirty="0"/>
              <a:t> “Module” ideas: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High cohesion, low coupling,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Separation of concerns,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Single Responsibility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5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provide </a:t>
            </a:r>
            <a:r>
              <a:rPr lang="en-US" b="1" dirty="0"/>
              <a:t>interfaces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Access </a:t>
            </a:r>
            <a:r>
              <a:rPr lang="en-US" b="1" dirty="0"/>
              <a:t>only</a:t>
            </a:r>
            <a:r>
              <a:rPr lang="en-US" dirty="0"/>
              <a:t> through interface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Information hiding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</a:t>
            </a:r>
            <a:r>
              <a:rPr lang="en-US" dirty="0"/>
              <a:t> must not use other </a:t>
            </a:r>
            <a:r>
              <a:rPr lang="en-US" dirty="0" err="1"/>
              <a:t>microservices</a:t>
            </a:r>
            <a:r>
              <a:rPr lang="en-US" dirty="0"/>
              <a:t>’ internals (e.g. database schemas).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1304"/>
      </p:ext>
    </p:extLst>
  </p:cSld>
  <p:clrMapOvr>
    <a:masterClrMapping/>
  </p:clrMapOvr>
</p:sld>
</file>

<file path=ppt/theme/theme1.xml><?xml version="1.0" encoding="utf-8"?>
<a:theme xmlns:a="http://schemas.openxmlformats.org/drawingml/2006/main" name="innoq">
  <a:themeElements>
    <a:clrScheme name="Benutzerdefiniert 1">
      <a:dk1>
        <a:srgbClr val="1E74BC"/>
      </a:dk1>
      <a:lt1>
        <a:sysClr val="window" lastClr="FFFFFF"/>
      </a:lt1>
      <a:dk2>
        <a:srgbClr val="2D2D2D"/>
      </a:dk2>
      <a:lt2>
        <a:srgbClr val="EEECE1"/>
      </a:lt2>
      <a:accent1>
        <a:srgbClr val="FF0072"/>
      </a:accent1>
      <a:accent2>
        <a:srgbClr val="EEECE1"/>
      </a:accent2>
      <a:accent3>
        <a:srgbClr val="FFFFFF"/>
      </a:accent3>
      <a:accent4>
        <a:srgbClr val="FF0072"/>
      </a:accent4>
      <a:accent5>
        <a:srgbClr val="EEECE1"/>
      </a:accent5>
      <a:accent6>
        <a:srgbClr val="FFFFFF"/>
      </a:accent6>
      <a:hlink>
        <a:srgbClr val="1E74BC"/>
      </a:hlink>
      <a:folHlink>
        <a:srgbClr val="DE0000"/>
      </a:folHlink>
    </a:clrScheme>
    <a:fontScheme name="Benutzerdefiniert 2">
      <a:majorFont>
        <a:latin typeface="Open Sans"/>
        <a:ea typeface="ヒラギノ角ゴ Pro W6"/>
        <a:cs typeface=""/>
      </a:majorFont>
      <a:minorFont>
        <a:latin typeface="Open Sans Semibold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644</Words>
  <Application>Microsoft Macintosh PowerPoint</Application>
  <PresentationFormat>Bildschirmpräsentation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ヒラギノ角ゴ Pro W3</vt:lpstr>
      <vt:lpstr>ヒラギノ角ゴ Pro W6</vt:lpstr>
      <vt:lpstr>Arial</vt:lpstr>
      <vt:lpstr>Calibri</vt:lpstr>
      <vt:lpstr>Lucida Grande</vt:lpstr>
      <vt:lpstr>Open Sans</vt:lpstr>
      <vt:lpstr>Open Sans Semibold</vt:lpstr>
      <vt:lpstr>innoq</vt:lpstr>
      <vt:lpstr>Independent  Systems  Architecture:  ISA</vt:lpstr>
      <vt:lpstr>Principles of Microservices</vt:lpstr>
      <vt:lpstr>PowerPoint-Präsentation</vt:lpstr>
      <vt:lpstr>PowerPoint-Präsentation</vt:lpstr>
      <vt:lpstr>1 | Modules</vt:lpstr>
      <vt:lpstr>PowerPoint-Präsentation</vt:lpstr>
      <vt:lpstr>PowerPoint-Präsentation</vt:lpstr>
      <vt:lpstr>PowerPoint-Präsentation</vt:lpstr>
      <vt:lpstr>PowerPoint-Präsentation</vt:lpstr>
      <vt:lpstr>2 | Container</vt:lpstr>
      <vt:lpstr>PowerPoint-Präsentation</vt:lpstr>
      <vt:lpstr>PowerPoint-Präsentation</vt:lpstr>
      <vt:lpstr>3 | Macro / Micro Architecture</vt:lpstr>
      <vt:lpstr>PowerPoint-Präsentation</vt:lpstr>
      <vt:lpstr>PowerPoint-Präsentation</vt:lpstr>
      <vt:lpstr>PowerPoint-Präsentation</vt:lpstr>
      <vt:lpstr>4 | Integration</vt:lpstr>
      <vt:lpstr>PowerPoint-Präsentation</vt:lpstr>
      <vt:lpstr>PowerPoint-Präsentation</vt:lpstr>
      <vt:lpstr>5 | Communication</vt:lpstr>
      <vt:lpstr>PowerPoint-Präsentation</vt:lpstr>
      <vt:lpstr>PowerPoint-Präsentation</vt:lpstr>
      <vt:lpstr>6 | Independent Continuous        Delivery Pipeline </vt:lpstr>
      <vt:lpstr>PowerPoint-Präsentation</vt:lpstr>
      <vt:lpstr>7 | Standardize Operations </vt:lpstr>
      <vt:lpstr>PowerPoint-Präsentation</vt:lpstr>
      <vt:lpstr>8 | Standards: Interface only </vt:lpstr>
      <vt:lpstr>PowerPoint-Präsentation</vt:lpstr>
      <vt:lpstr>9 | Resilience 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 Systems  Architecture:  ISA</dc:title>
  <dc:subject/>
  <dc:creator/>
  <cp:keywords/>
  <dc:description/>
  <cp:lastModifiedBy>Eberhard Wolff</cp:lastModifiedBy>
  <cp:revision>181</cp:revision>
  <cp:lastPrinted>2017-11-04T11:34:00Z</cp:lastPrinted>
  <dcterms:created xsi:type="dcterms:W3CDTF">2014-08-27T07:01:31Z</dcterms:created>
  <dcterms:modified xsi:type="dcterms:W3CDTF">2018-01-25T06:38:02Z</dcterms:modified>
  <cp:category/>
</cp:coreProperties>
</file>